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5" r:id="rId18"/>
    <p:sldId id="272" r:id="rId19"/>
    <p:sldId id="273" r:id="rId20"/>
    <p:sldId id="276" r:id="rId21"/>
    <p:sldId id="274" r:id="rId22"/>
    <p:sldId id="270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60"/>
  </p:normalViewPr>
  <p:slideViewPr>
    <p:cSldViewPr snapToGrid="0">
      <p:cViewPr varScale="1">
        <p:scale>
          <a:sx n="68" d="100"/>
          <a:sy n="68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3T05:50:06.490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0 237,'1353'0,"-294"-19,11-74,-836 59,487-47,637 71,-737 14,-543-3,0 3,-1 4,0 2,0 5,112 35,-178-46,0 0,0 1,-1 0,0 1,18 13,-22-15,-1 1,0 0,-1 0,1 0,-1 1,0 0,0 0,-1 0,0 0,4 11,9 37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3T05:50:10.52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639 1283,'66'-5,"-9"-1,1060-33,46-2,583-165,-1013 102,158-25,-778 110,228-8,-202 29,-118-3,-21 0,0 1,0 0,0 0,0 0,0 0,0-1,0 1,0 0,0 0,0 0,0-1,0 1,0 0,0 0,0 0,0-1,0 1,0 0,0 0,0 0,-1 0,1-1,0 1,0 0,0 0,0 0,0 0,-1 0,1 0,0-1,0 1,0 0,0 0,-1 0,1 0,0 0,0 0,0 0,-1 0,1 0,0 0,0 0,0 0,-1 0,1 0,0 0,0 0,-60-19,33 10,-190-55,-108-21,-102-8,-1489-219,1587 274,56 16,-293 14,-1194 21,1207-14,441-4,-171-31,151 16,96 18,36 2,0 0,0 0,0 0,0 0,-1 0,1 0,0 0,0 0,0 0,0 0,0 0,0 0,-1 0,1 0,0 0,0 0,0 0,0 0,0 0,-1 0,1 0,0 0,0 0,0 1,0-1,0 0,0 0,0 0,0 0,-1 0,1 0,0 0,0 1,0-1,0 0,0 0,0 0,0 0,0 0,0 1,0-1,0 0,0 0,0 0,0 0,0 0,0 0,0 1,0-1,0 0,0 0,0 0,0 0,0 0,0 1,19 11,18 4,2-2,-1-1,53 9,-89-22,874 207,-519-129,-242-59,132 6,-212-25,-32 0,-5 0,-24-1,-930-9,687 10,228 0,-8-1,0 2,-59 9,82-2,25-7,1-1,0 0,-1 0,1 0,0 0,0 1,-1-1,1 0,0 0,0 1,-1-1,1 0,0 0,0 1,0-1,0 0,-1 1,1-1,0 0,0 1,0-1,0 0,0 1,0-1,0 0,0 1,0-1,0 0,0 1,0-1,0 0,0 1,0-1,0 1,3 1,-1 1,1-1,-1 0,1 0,-1 0,1 0,0 0,0-1,0 1,5 1,76 31,157 40,-235-73,70 18,1-3,79 5,105 6,437 62,-272-33,1184 172,-1496-211,0-4,121-3,2053-21,-1443 13,-803-1,1 2,65 13,76 30,-85-19,658 129,-717-148,-35-5,-8-1,-61-2,-811-79,366 47,3 33,241 2,-213-2,463-1,20 1,36 2,938 20,-768-23,441-14,-26-1,-378 18,254-5,-461-4,-41 6,1 0,0 0,-1 0,1 0,0 0,-1 0,1-1,0 1,-1 0,1 0,-1-1,1 1,0 0,-1-1,1 1,-1-1,1 1,-1 0,1-1,-1 1,1-1,-1 0,0 1,1-1,-1 1,0-1,1 0,-1 1,0-1,0 1,0-1,0 0,1 1,-1-1,0 0,0 0,0 1,0-1,-1 0,1 1,0-1,0 0,0 1,0-1,-1 1,1-1,0 0,-1 1,1-1,0 1,-1-2,-7-5,1 0,-1 1,0-1,-1 2,1-1,-15-6,-27-13,-63-22,-151-36,-738-131,-19 73,979 136,-236-24,191 24,-100 7,184-2,0 0,0 0,0 1,1-1,-1 1,0-1,0 1,0 0,0 0,0 0,1 0,-1 1,-2 1,5-3,0 0,-1 1,1-1,0 1,0-1,0 0,0 1,0-1,0 1,0-1,0 1,0-1,0 0,0 1,0-1,0 1,1-1,-1 0,0 1,0-1,0 0,1 1,-1-1,0 1,0-1,1 0,-1 0,0 1,0-1,1 0,-1 1,0-1,1 0,31 19,30 4,1-3,125 25,75 0,886 109,-759-104,-59-9,629 22,-800-65,276 6,232 52,-402-31,-179-17,-23-4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3T05:50:14.35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 1,'1136'0,"-1119"0,-6 0,0 0,0 0,0 1,22 5,-30-5,0 0,0 0,0 0,-1 1,1-1,0 1,0 0,-1 0,1 0,-1 0,0 0,0 0,0 1,0-1,0 1,0 0,0-1,-1 1,0 0,1 0,0 5,3 12,-1 1,-2-1,0 1,-1 0,-2 27,1-29,-12 562,-1 150,13-611,-8-190,-3 1,-28-92,-57-136,95 293,-16-45,-35-69,44 103,-1 0,0 1,-1 1,0-1,-1 1,-1 1,0 0,-22-17,12 15,-1 1,0 1,0 1,-1 0,-43-11,-133-22,183 41,-139-23,-236-10,475 39,657 1,-672-4,-45 0,-9-1,0 1,0 1,0 0,16 4,-26-4,-1 0,1 0,-1 0,1 1,-1-1,0 1,0 0,1 0,-1 0,-1 1,1-1,0 1,-1-1,1 1,-1 0,0 0,0 0,0 0,0 0,2 6,1 8,-1 1,0 0,-1 0,-1 0,-1 0,-2 30,1-34,-14 442,2 146,12-598,0 0,0 0,1 0,-1 0,1 1,0-1,0 0,0-1,0 1,1 0,0 0,-1 0,2-1,-1 1,0-1,1 0,-1 0,1 0,3 3,0-2,0-1,1 1,-1-1,1-1,0 1,0-1,0 0,0-1,0 1,8-1,340 30,-210-11,-10-1,166 3,3191-25,-1399 3,-2065-1,-1 0,1-2,-1-1,45-13,-46 11,1 0,0 2,0 1,30 1,107 10,-134-5,242 23,140 9,-213-32,-162-3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BD497-8142-6924-06A9-6D03A7C16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D05469-516A-F25A-727D-0E1C4F0FA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334901-94BB-84B3-AB8F-10FC6D7D7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4/06/2025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F55047-4D34-2206-8F47-3EAA27A8E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1F5DC5-4A02-9D92-2F87-9774F2E5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90675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EADF25-65FC-6E25-58D0-DD14BFA84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16A45D4-ADBC-F162-6655-72237D2B4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9E7D7C-819A-B7B9-B975-93D57E24A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4/06/2025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19CD3E-E69B-B5DA-5131-8A94FA53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FE6654-FD52-9221-539C-745339DF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494734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1F119C-FC94-01C9-0C03-2C9EEB78B8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0D24445-76B1-ACE1-3D40-9F3A500CC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6EF70E-714B-CF29-879A-0669E53DD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4/06/2025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EF39F2-8E7F-666B-3D73-DA1A1C73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8333AD-4A5C-DBE3-5739-48885EB1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0756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5A045-A31A-8B7C-4E19-AD124E30F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DAC41F-0712-3929-40C5-16F4551B0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98B1A1-D08D-06CF-6333-FFEC8AB7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4/06/2025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2C67CA-D5E9-E4A8-083C-098A588C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236E3A-85A3-4E3B-2C1A-B1D64BE80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61345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7D85B-F167-E8E3-6F75-680FE836B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C1566D-0DC7-615A-D9B0-1789A4FE0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410CF2-EFE2-256B-947F-C7B1CCB2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4/06/2025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F84574-12BA-48F7-50B7-A1336C396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A1B3E5-438A-73DB-3F3F-2BC1581B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87693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E112E-A6A3-FA35-5D40-4BE02959C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872B71-D831-D4ED-1C81-3912CA5BE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332083-1C27-9EF2-2327-634C582FD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528592-25CF-ECD1-35CF-683132D5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4/06/2025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839CD4-E98D-96DE-F757-BF549B0C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63B356-4415-0052-48A8-78209FCE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9429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0BB31-C420-3F92-9F44-E15BE0AED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5D1275-D897-EA57-7767-B72FD81EF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506AF0-6901-F346-670D-080104DDA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7B50BC-3DF1-1345-9FBA-9C38AFCD9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6F333AB-8606-612E-E7CA-00B05CDB7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805615-3A44-3A72-885B-FA9EA71EE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4/06/2025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AA09312-9BDA-DF2C-804C-6FC54B3D8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73475C3-C1C9-1B88-5C1B-A09282F1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1758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17FA5-3EE0-ED77-C04F-38741ACEC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16528D-36CD-228A-D56A-C4B89AA3D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4/06/2025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7C5C41B-7D83-066E-AE5D-A2F84C9CD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BE4744A-49D5-445E-B397-85A23A69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2206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9FCC84C-381F-9E48-2FBB-F661B4112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4/06/2025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95E50C0-B7F7-4893-4061-ED3C7B602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5FD00C-941C-5E7E-041D-BC7D2D3E9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92528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1B5DD-FF33-4AFF-9052-67883EC46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2DF997-320D-86C1-732D-2E86CFA57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48EC3F0-6E39-EAB5-45FA-8E194D48D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646977-FF67-04DF-1D79-1798D5262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4/06/2025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E5383FE-64F1-764E-6D6E-004DA4138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393BC50-5DE5-A4A1-9FEB-7EB98E03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331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71DEE-3898-1B13-5B30-C3A4BA316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FA4050F-2091-3C6D-0841-26E198CFDC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64D536-DC31-4C6D-4694-D1D3B8858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516CE2-D626-677C-6818-36472B853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4/06/2025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BAC095-80BC-B95C-74C0-5EB7A3350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E3A6A0-2805-B634-86C8-F8B3C0E6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01066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1BA9E66-897C-0C72-D1EC-4B5E80F96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488596-4320-D15A-8FC5-465E527E5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F358BD-967A-975C-BB22-C98483435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66F7E-8C0A-4E0A-99A0-D55AE7C74405}" type="datetimeFigureOut">
              <a:rPr lang="es-GT" smtClean="0"/>
              <a:t>4/06/2025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998F9B-8B55-BE1F-8416-391E27A4F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C6ED52-D2ED-6EF9-15A9-F8142A15F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1421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customXml" Target="../ink/ink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9BA51E4-BEAD-B1F3-8196-3A2D9416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Definir Materiales </a:t>
            </a:r>
            <a:endParaRPr lang="es-GT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E320F8-459E-4A94-9F96-442978B25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60" y="1386334"/>
            <a:ext cx="8258810" cy="468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78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35FEC9B-1F0B-1849-6A46-757804FE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07189"/>
            <a:ext cx="6982799" cy="635406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7DCEFC5-CDC4-D53D-50CE-CF10E58FA0F5}"/>
              </a:ext>
            </a:extLst>
          </p:cNvPr>
          <p:cNvSpPr txBox="1"/>
          <p:nvPr/>
        </p:nvSpPr>
        <p:spPr>
          <a:xfrm>
            <a:off x="8412480" y="1120140"/>
            <a:ext cx="288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Agregar copia de la propiedad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229788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FABBF7E-4DB6-14AA-B95C-003D837D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19" y="172720"/>
            <a:ext cx="6901194" cy="59131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9FACCDB-DB8A-9369-A1D6-26A9A2BD5768}"/>
              </a:ext>
            </a:extLst>
          </p:cNvPr>
          <p:cNvSpPr txBox="1"/>
          <p:nvPr/>
        </p:nvSpPr>
        <p:spPr>
          <a:xfrm>
            <a:off x="1391920" y="4257040"/>
            <a:ext cx="337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VIGAS ALTURA 45 X BASE 25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22694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BA590E2-A62C-DA3E-B84D-0540FD76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64" y="622926"/>
            <a:ext cx="4744112" cy="467742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23839B0-5B1D-31B1-DD9F-16B2D9012D60}"/>
              </a:ext>
            </a:extLst>
          </p:cNvPr>
          <p:cNvSpPr txBox="1"/>
          <p:nvPr/>
        </p:nvSpPr>
        <p:spPr>
          <a:xfrm>
            <a:off x="6187440" y="822960"/>
            <a:ext cx="300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MODIFICADORES SE QUEDAN IGUALES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175986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5CEE111-692B-C879-AB11-107B5FBDC6EB}"/>
              </a:ext>
            </a:extLst>
          </p:cNvPr>
          <p:cNvSpPr txBox="1"/>
          <p:nvPr/>
        </p:nvSpPr>
        <p:spPr>
          <a:xfrm>
            <a:off x="6624320" y="1270000"/>
            <a:ext cx="46329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 el </a:t>
            </a:r>
            <a:r>
              <a:rPr lang="es-MX" dirty="0" err="1"/>
              <a:t>rufuerzo</a:t>
            </a:r>
            <a:r>
              <a:rPr lang="es-MX" dirty="0"/>
              <a:t> puede quedar igual pero el traslape de las varillas, </a:t>
            </a:r>
          </a:p>
          <a:p>
            <a:endParaRPr lang="es-MX" dirty="0"/>
          </a:p>
          <a:p>
            <a:r>
              <a:rPr lang="es-MX" dirty="0"/>
              <a:t>Como ya definimos la anterior como 6 </a:t>
            </a:r>
            <a:r>
              <a:rPr lang="es-MX" dirty="0" err="1"/>
              <a:t>entoces</a:t>
            </a:r>
            <a:r>
              <a:rPr lang="es-MX" dirty="0"/>
              <a:t> esta la definimos como 8, entonces que pase por debajo del refuerzo de esa viga de 6 </a:t>
            </a:r>
          </a:p>
          <a:p>
            <a:endParaRPr lang="es-MX" dirty="0"/>
          </a:p>
          <a:p>
            <a:r>
              <a:rPr lang="es-MX" dirty="0"/>
              <a:t>La sección que definimos como 50 que tenga 6 de recubrimiento y la que definimos de 45 que tenga 8 de recubrimiento, entonces la viga menor el refuerzo va a pasar por debajo</a:t>
            </a:r>
          </a:p>
          <a:p>
            <a:endParaRPr lang="es-MX" dirty="0"/>
          </a:p>
          <a:p>
            <a:r>
              <a:rPr lang="es-MX" dirty="0"/>
              <a:t> lo demás se queda igual </a:t>
            </a:r>
            <a:endParaRPr lang="es-GT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691D67-650A-5B2E-B572-FFEFD932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29" y="694088"/>
            <a:ext cx="5605071" cy="452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90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3D2A558-1CC7-9B14-BEE2-EB2B2BFDD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26" y="530637"/>
            <a:ext cx="6469561" cy="579672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342F3C-C104-6468-F23C-94D6D633340E}"/>
              </a:ext>
            </a:extLst>
          </p:cNvPr>
          <p:cNvSpPr txBox="1"/>
          <p:nvPr/>
        </p:nvSpPr>
        <p:spPr>
          <a:xfrm>
            <a:off x="8006080" y="1107440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Al final asi queda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767595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057976-FC08-2FBD-2549-002E8F382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41" y="1490757"/>
            <a:ext cx="4741207" cy="442512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627FE66-82AF-00FE-BC04-AACFA040DB81}"/>
              </a:ext>
            </a:extLst>
          </p:cNvPr>
          <p:cNvSpPr txBox="1"/>
          <p:nvPr/>
        </p:nvSpPr>
        <p:spPr>
          <a:xfrm>
            <a:off x="7467600" y="670560"/>
            <a:ext cx="333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Agregamos nueva propiedad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85D579D-A525-8066-094F-EED8C749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080" y="1620520"/>
            <a:ext cx="5980833" cy="442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76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441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B9DB088-F86F-C0BF-8B5E-063020B2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023"/>
          <a:stretch/>
        </p:blipFill>
        <p:spPr>
          <a:xfrm>
            <a:off x="386080" y="243840"/>
            <a:ext cx="5354319" cy="537464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8AFB6A9-370C-0D10-8B9A-D64E3BA77526}"/>
              </a:ext>
            </a:extLst>
          </p:cNvPr>
          <p:cNvSpPr txBox="1"/>
          <p:nvPr/>
        </p:nvSpPr>
        <p:spPr>
          <a:xfrm>
            <a:off x="5862320" y="243840"/>
            <a:ext cx="58216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Criterios para definir una columna</a:t>
            </a:r>
          </a:p>
          <a:p>
            <a:endParaRPr lang="es-MX" dirty="0"/>
          </a:p>
          <a:p>
            <a:r>
              <a:rPr lang="es-MX" dirty="0" err="1"/>
              <a:t>Servisealidad</a:t>
            </a:r>
            <a:r>
              <a:rPr lang="es-MX" dirty="0"/>
              <a:t> en </a:t>
            </a:r>
          </a:p>
          <a:p>
            <a:r>
              <a:rPr lang="es-MX" dirty="0" err="1"/>
              <a:t>Deflexion</a:t>
            </a:r>
            <a:r>
              <a:rPr lang="es-MX" dirty="0"/>
              <a:t> lateral</a:t>
            </a:r>
          </a:p>
          <a:p>
            <a:r>
              <a:rPr lang="es-MX" dirty="0"/>
              <a:t>Y deformación axial</a:t>
            </a:r>
          </a:p>
          <a:p>
            <a:endParaRPr lang="es-MX" dirty="0"/>
          </a:p>
          <a:p>
            <a:r>
              <a:rPr lang="es-MX" dirty="0"/>
              <a:t>Tenemos una viga de 50, entonces 0.5*.8 = .40 cm de sección de lado de columna</a:t>
            </a:r>
          </a:p>
          <a:p>
            <a:endParaRPr lang="es-MX" dirty="0"/>
          </a:p>
          <a:p>
            <a:r>
              <a:rPr lang="es-MX" dirty="0"/>
              <a:t>La otra sección tenemos 45 entonces 0.45*0.8 = 0.36 </a:t>
            </a:r>
          </a:p>
          <a:p>
            <a:r>
              <a:rPr lang="es-MX" dirty="0"/>
              <a:t>Por lo tanto podemos trabajar una columna </a:t>
            </a:r>
            <a:r>
              <a:rPr lang="es-MX" dirty="0" err="1"/>
              <a:t>rectancular</a:t>
            </a:r>
            <a:r>
              <a:rPr lang="es-MX" dirty="0"/>
              <a:t> de .36 por .40 </a:t>
            </a:r>
            <a:r>
              <a:rPr lang="es-MX" dirty="0" err="1"/>
              <a:t>ooooo</a:t>
            </a:r>
            <a:r>
              <a:rPr lang="es-MX" dirty="0"/>
              <a:t>  podemos trabajar con una cuadrada, </a:t>
            </a:r>
          </a:p>
          <a:p>
            <a:endParaRPr lang="es-MX" dirty="0"/>
          </a:p>
          <a:p>
            <a:r>
              <a:rPr lang="es-MX" dirty="0" err="1"/>
              <a:t>Tendriamos</a:t>
            </a:r>
            <a:r>
              <a:rPr lang="es-MX" dirty="0"/>
              <a:t> una columna  de 0.36x.40</a:t>
            </a:r>
          </a:p>
          <a:p>
            <a:endParaRPr lang="es-MX" dirty="0"/>
          </a:p>
          <a:p>
            <a:r>
              <a:rPr lang="es-MX" dirty="0"/>
              <a:t>Vamos a trabajar con la dimensión de la viga mas grande que es 0.8 y para simplificar colocaremos una columna cuadrada de .40 x .40 </a:t>
            </a:r>
          </a:p>
          <a:p>
            <a:endParaRPr lang="es-MX" dirty="0"/>
          </a:p>
          <a:p>
            <a:r>
              <a:rPr lang="es-MX" dirty="0"/>
              <a:t>La sección mínima que tira el código es 30X30 y luego hago mi primer chequeo y obviamente no va a dar y se tiene que aumentar</a:t>
            </a:r>
          </a:p>
          <a:p>
            <a:endParaRPr lang="es-MX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799977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CAF7336-702E-E3AD-8345-15AE6EEB8D22}"/>
              </a:ext>
            </a:extLst>
          </p:cNvPr>
          <p:cNvSpPr txBox="1"/>
          <p:nvPr/>
        </p:nvSpPr>
        <p:spPr>
          <a:xfrm>
            <a:off x="7233920" y="1672322"/>
            <a:ext cx="3017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 los modificadores solo varia que vamos a cambiar los momentos de inercia  a 0.7, </a:t>
            </a:r>
          </a:p>
          <a:p>
            <a:endParaRPr lang="es-MX" dirty="0"/>
          </a:p>
          <a:p>
            <a:r>
              <a:rPr lang="es-MX" dirty="0"/>
              <a:t>La constante torsional se queda igual ya que no esta sometida a </a:t>
            </a:r>
            <a:r>
              <a:rPr lang="es-MX" dirty="0" err="1"/>
              <a:t>torsion</a:t>
            </a:r>
            <a:r>
              <a:rPr lang="es-MX" dirty="0"/>
              <a:t> </a:t>
            </a:r>
            <a:endParaRPr lang="es-GT" dirty="0"/>
          </a:p>
          <a:p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E68583-0CC3-8904-29E3-B87C59BE7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14" y="683060"/>
            <a:ext cx="4591691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51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5F3238F-1C95-09A2-3402-9E42BF759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69" y="845066"/>
            <a:ext cx="3705642" cy="258393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C5E0E53-32AB-E61A-E31D-3A78B6B75A79}"/>
              </a:ext>
            </a:extLst>
          </p:cNvPr>
          <p:cNvSpPr txBox="1"/>
          <p:nvPr/>
        </p:nvSpPr>
        <p:spPr>
          <a:xfrm>
            <a:off x="5709920" y="1595120"/>
            <a:ext cx="261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LUEGO SIGUE EL ACERO DE REFUERZO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202351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B138228-0843-5BA4-98AF-718173EE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85" t="6401" r="24070" b="9200"/>
          <a:stretch/>
        </p:blipFill>
        <p:spPr>
          <a:xfrm>
            <a:off x="838200" y="681036"/>
            <a:ext cx="5938868" cy="536924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7B1ADD0-5484-4861-79BD-E861568C57DE}"/>
              </a:ext>
            </a:extLst>
          </p:cNvPr>
          <p:cNvSpPr txBox="1"/>
          <p:nvPr/>
        </p:nvSpPr>
        <p:spPr>
          <a:xfrm>
            <a:off x="7284720" y="1386840"/>
            <a:ext cx="2979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v50 ALTURA Y 25 BASE </a:t>
            </a:r>
          </a:p>
          <a:p>
            <a:r>
              <a:rPr lang="es-MX" dirty="0" err="1"/>
              <a:t>depth</a:t>
            </a:r>
            <a:r>
              <a:rPr lang="es-MX" dirty="0"/>
              <a:t> altura 50</a:t>
            </a:r>
          </a:p>
          <a:p>
            <a:r>
              <a:rPr lang="es-MX" dirty="0" err="1"/>
              <a:t>width</a:t>
            </a:r>
            <a:r>
              <a:rPr lang="es-MX" dirty="0"/>
              <a:t> base  25</a:t>
            </a:r>
          </a:p>
          <a:p>
            <a:endParaRPr lang="es-GT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0421334-1D0C-1628-B4FF-6F6E78258E7E}"/>
              </a:ext>
            </a:extLst>
          </p:cNvPr>
          <p:cNvSpPr/>
          <p:nvPr/>
        </p:nvSpPr>
        <p:spPr>
          <a:xfrm>
            <a:off x="2557954" y="2895600"/>
            <a:ext cx="2499360" cy="1752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963689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16D74E-4DD1-C5C6-73A7-1A045528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10" y="1429389"/>
            <a:ext cx="5824989" cy="402653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E77D782-AF29-094C-BB4C-365BACABB57D}"/>
              </a:ext>
            </a:extLst>
          </p:cNvPr>
          <p:cNvSpPr txBox="1"/>
          <p:nvPr/>
        </p:nvSpPr>
        <p:spPr>
          <a:xfrm>
            <a:off x="7528560" y="539218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Antes del paso siguiente se tenia que hacer esto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144C220-02E5-BF59-9D3D-41FF30698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1530989"/>
            <a:ext cx="4754880" cy="40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20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70AF150-2443-DC92-43E5-94D059919064}"/>
              </a:ext>
            </a:extLst>
          </p:cNvPr>
          <p:cNvSpPr txBox="1"/>
          <p:nvPr/>
        </p:nvSpPr>
        <p:spPr>
          <a:xfrm>
            <a:off x="7183120" y="518160"/>
            <a:ext cx="4714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TENEMOS DISEÑO DE COLUMNA </a:t>
            </a:r>
          </a:p>
          <a:p>
            <a:r>
              <a:rPr lang="es-MX" dirty="0"/>
              <a:t>DEJAMOS ASI EL PRIMERO Y ACERO GRADO 60 </a:t>
            </a:r>
          </a:p>
          <a:p>
            <a:endParaRPr lang="es-MX" dirty="0"/>
          </a:p>
          <a:p>
            <a:r>
              <a:rPr lang="es-MX" dirty="0"/>
              <a:t>EN EL APARTADP DE CONFIGURACION DE REFUERZO DEJAMOS </a:t>
            </a:r>
            <a:r>
              <a:rPr lang="es-MX" b="1" dirty="0"/>
              <a:t>REFUERZO RECTANGULAR, </a:t>
            </a:r>
            <a:r>
              <a:rPr lang="es-MX" dirty="0"/>
              <a:t>SOLO PERMITE ESTRIBOS NO ESPIRALES, </a:t>
            </a:r>
          </a:p>
          <a:p>
            <a:endParaRPr lang="es-MX" dirty="0"/>
          </a:p>
          <a:p>
            <a:r>
              <a:rPr lang="es-MX" dirty="0"/>
              <a:t>CHEQUEO LO DEJAMOS COMO </a:t>
            </a:r>
            <a:r>
              <a:rPr lang="es-MX" b="1" dirty="0"/>
              <a:t>ESFUERZO A SER DISEÑADO </a:t>
            </a:r>
          </a:p>
          <a:p>
            <a:endParaRPr lang="es-MX" dirty="0"/>
          </a:p>
          <a:p>
            <a:r>
              <a:rPr lang="es-MX" b="1" dirty="0"/>
              <a:t>REFUERZO LONGITUDINAL </a:t>
            </a:r>
            <a:r>
              <a:rPr lang="es-MX" dirty="0"/>
              <a:t>PODEMOS PROPONER REFUERZO NO. 6 para tener el dato allí </a:t>
            </a:r>
          </a:p>
          <a:p>
            <a:endParaRPr lang="es-MX" dirty="0"/>
          </a:p>
          <a:p>
            <a:r>
              <a:rPr lang="es-MX" dirty="0"/>
              <a:t>Y para </a:t>
            </a:r>
            <a:r>
              <a:rPr lang="es-MX" b="1" dirty="0" err="1"/>
              <a:t>refuezo</a:t>
            </a:r>
            <a:r>
              <a:rPr lang="es-MX" b="1" dirty="0"/>
              <a:t> </a:t>
            </a:r>
            <a:r>
              <a:rPr lang="es-MX" b="1" dirty="0" err="1"/>
              <a:t>transpersal</a:t>
            </a:r>
            <a:r>
              <a:rPr lang="es-MX" b="1" dirty="0"/>
              <a:t> </a:t>
            </a:r>
            <a:r>
              <a:rPr lang="es-MX" dirty="0"/>
              <a:t>varilla de 3/8, aunque no es tan importante colocarlo, como chequeo de sección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904F80-C238-0D96-396D-DDCFEA172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41" y="223640"/>
            <a:ext cx="6709055" cy="6166999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CE213E79-35BE-E3A5-844F-17BA08935009}"/>
              </a:ext>
            </a:extLst>
          </p:cNvPr>
          <p:cNvSpPr/>
          <p:nvPr/>
        </p:nvSpPr>
        <p:spPr>
          <a:xfrm>
            <a:off x="447040" y="518160"/>
            <a:ext cx="1940560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48149C5-A68A-5F1C-EB4D-523C4EC8566D}"/>
              </a:ext>
            </a:extLst>
          </p:cNvPr>
          <p:cNvSpPr/>
          <p:nvPr/>
        </p:nvSpPr>
        <p:spPr>
          <a:xfrm>
            <a:off x="4531360" y="518160"/>
            <a:ext cx="1940560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C222E38-8D37-F4FF-1D14-20406919F5F0}"/>
              </a:ext>
            </a:extLst>
          </p:cNvPr>
          <p:cNvSpPr/>
          <p:nvPr/>
        </p:nvSpPr>
        <p:spPr>
          <a:xfrm>
            <a:off x="294640" y="1249680"/>
            <a:ext cx="1940560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F360E63-6EA1-8B10-B3EB-80DDE1E8B3D6}"/>
              </a:ext>
            </a:extLst>
          </p:cNvPr>
          <p:cNvSpPr/>
          <p:nvPr/>
        </p:nvSpPr>
        <p:spPr>
          <a:xfrm>
            <a:off x="3362960" y="3307139"/>
            <a:ext cx="1940560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5FCA1BCA-B6AC-AF3E-8B1A-704FF043A804}"/>
              </a:ext>
            </a:extLst>
          </p:cNvPr>
          <p:cNvSpPr/>
          <p:nvPr/>
        </p:nvSpPr>
        <p:spPr>
          <a:xfrm>
            <a:off x="3393440" y="4333179"/>
            <a:ext cx="1940560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66D1CDE-95C8-7255-9ABF-F6FAD4E09904}"/>
              </a:ext>
            </a:extLst>
          </p:cNvPr>
          <p:cNvSpPr/>
          <p:nvPr/>
        </p:nvSpPr>
        <p:spPr>
          <a:xfrm>
            <a:off x="4785360" y="1544200"/>
            <a:ext cx="1940560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2598CCA-D903-C5C9-3443-4DAB84B58667}"/>
              </a:ext>
            </a:extLst>
          </p:cNvPr>
          <p:cNvSpPr/>
          <p:nvPr/>
        </p:nvSpPr>
        <p:spPr>
          <a:xfrm>
            <a:off x="2582776" y="1328390"/>
            <a:ext cx="1940560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33480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F7D750-FA77-66A9-68D4-8438AEB1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407" y="1038768"/>
            <a:ext cx="6335873" cy="540522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9B0912A-1F12-D604-20D5-416A5729974D}"/>
              </a:ext>
            </a:extLst>
          </p:cNvPr>
          <p:cNvSpPr txBox="1"/>
          <p:nvPr/>
        </p:nvSpPr>
        <p:spPr>
          <a:xfrm>
            <a:off x="3688080" y="414010"/>
            <a:ext cx="291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ASI QUEDARIA </a:t>
            </a:r>
            <a:endParaRPr lang="es-GT" sz="2800" b="1" dirty="0"/>
          </a:p>
        </p:txBody>
      </p:sp>
    </p:spTree>
    <p:extLst>
      <p:ext uri="{BB962C8B-B14F-4D97-AF65-F5344CB8AC3E}">
        <p14:creationId xmlns:p14="http://schemas.microsoft.com/office/powerpoint/2010/main" val="2720922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C8F2B2E-EF6C-E339-72D6-CE5246E2B4A8}"/>
              </a:ext>
            </a:extLst>
          </p:cNvPr>
          <p:cNvSpPr/>
          <p:nvPr/>
        </p:nvSpPr>
        <p:spPr>
          <a:xfrm>
            <a:off x="2941840" y="2967335"/>
            <a:ext cx="63083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ELEMENTOS DE LOSA </a:t>
            </a:r>
          </a:p>
        </p:txBody>
      </p:sp>
    </p:spTree>
    <p:extLst>
      <p:ext uri="{BB962C8B-B14F-4D97-AF65-F5344CB8AC3E}">
        <p14:creationId xmlns:p14="http://schemas.microsoft.com/office/powerpoint/2010/main" val="1944431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215CDB1-D87A-9C1A-A6B5-682432CD8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42" y="739639"/>
            <a:ext cx="7630590" cy="56586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6478CCB2-7703-EF2A-D018-F7A0D0C10398}"/>
                  </a:ext>
                </a:extLst>
              </p14:cNvPr>
              <p14:cNvContentPartPr/>
              <p14:nvPr/>
            </p14:nvContentPartPr>
            <p14:xfrm>
              <a:off x="681002" y="1584713"/>
              <a:ext cx="2570040" cy="9360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6478CCB2-7703-EF2A-D018-F7A0D0C103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002" y="1440713"/>
                <a:ext cx="271368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76FCB1DA-85AC-A674-D587-9897E195A2C6}"/>
                  </a:ext>
                </a:extLst>
              </p14:cNvPr>
              <p14:cNvContentPartPr/>
              <p14:nvPr/>
            </p14:nvContentPartPr>
            <p14:xfrm>
              <a:off x="3660722" y="2038673"/>
              <a:ext cx="4118760" cy="4719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76FCB1DA-85AC-A674-D587-9897E195A2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89082" y="1895033"/>
                <a:ext cx="426240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6F56D601-5A30-14B1-AD7E-7D53176AD2FC}"/>
                  </a:ext>
                </a:extLst>
              </p14:cNvPr>
              <p14:cNvContentPartPr/>
              <p14:nvPr/>
            </p14:nvContentPartPr>
            <p14:xfrm>
              <a:off x="3259322" y="1538993"/>
              <a:ext cx="3293640" cy="74772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6F56D601-5A30-14B1-AD7E-7D53176AD2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87322" y="1395353"/>
                <a:ext cx="3437280" cy="103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0654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3504E90-52BF-E47D-F354-4E14F36DD676}"/>
              </a:ext>
            </a:extLst>
          </p:cNvPr>
          <p:cNvSpPr txBox="1"/>
          <p:nvPr/>
        </p:nvSpPr>
        <p:spPr>
          <a:xfrm>
            <a:off x="933061" y="755780"/>
            <a:ext cx="97224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Aparecen losas que estan previamente definida, luego tenemos que definir, hay 2 formas, dependiendo dirección de losa , </a:t>
            </a:r>
            <a:r>
              <a:rPr lang="es-MX" dirty="0" err="1"/>
              <a:t>cap</a:t>
            </a:r>
            <a:r>
              <a:rPr lang="es-MX" dirty="0"/>
              <a:t> 8 </a:t>
            </a:r>
            <a:r>
              <a:rPr lang="es-MX" dirty="0" err="1"/>
              <a:t>aci</a:t>
            </a:r>
            <a:r>
              <a:rPr lang="es-MX" dirty="0"/>
              <a:t>, losa en una dirección y a la continuidad a la losa</a:t>
            </a:r>
          </a:p>
          <a:p>
            <a:r>
              <a:rPr lang="es-GT" dirty="0"/>
              <a:t>Longitud no apoyada, losa que no tiene elementos de soporte </a:t>
            </a:r>
          </a:p>
          <a:p>
            <a:endParaRPr lang="es-GT" dirty="0"/>
          </a:p>
          <a:p>
            <a:r>
              <a:rPr lang="es-GT" dirty="0"/>
              <a:t>La continuidad para el caso de losa se define como el seguimiento de la sección del elemento, que continue hacia el siguiente, y el seguimiento de refuerzo, es importante porque</a:t>
            </a:r>
          </a:p>
          <a:p>
            <a:endParaRPr lang="es-GT" dirty="0"/>
          </a:p>
          <a:p>
            <a:r>
              <a:rPr lang="es-GT" dirty="0"/>
              <a:t>La continuidad del elemento pero no continuidad del refuerzo.</a:t>
            </a:r>
          </a:p>
          <a:p>
            <a:r>
              <a:rPr lang="es-GT" dirty="0"/>
              <a:t>En base a la continuidad podemos definir el espesor de nuestra losa</a:t>
            </a:r>
          </a:p>
          <a:p>
            <a:r>
              <a:rPr lang="es-GT" dirty="0"/>
              <a:t> </a:t>
            </a:r>
          </a:p>
          <a:p>
            <a:endParaRPr lang="es-GT" dirty="0"/>
          </a:p>
          <a:p>
            <a:r>
              <a:rPr lang="es-GT" dirty="0"/>
              <a:t>Longitud de centroide a centroide de la viga, pero cuando el elemento de soporte es muy ancha </a:t>
            </a:r>
          </a:p>
          <a:p>
            <a:endParaRPr lang="es-GT" dirty="0"/>
          </a:p>
          <a:p>
            <a:endParaRPr lang="es-GT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24622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633EFD1-C0A5-CD9D-BA2A-6607F575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316" y="1836015"/>
            <a:ext cx="5963482" cy="383911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3B3E062-9766-272D-E398-206997ED450F}"/>
              </a:ext>
            </a:extLst>
          </p:cNvPr>
          <p:cNvSpPr txBox="1"/>
          <p:nvPr/>
        </p:nvSpPr>
        <p:spPr>
          <a:xfrm>
            <a:off x="1399592" y="793102"/>
            <a:ext cx="412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Solo Salir  por ahora y regresamos al modelo previo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103600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9D68E02-B71B-CA88-9210-66EE814626B4}"/>
              </a:ext>
            </a:extLst>
          </p:cNvPr>
          <p:cNvSpPr txBox="1"/>
          <p:nvPr/>
        </p:nvSpPr>
        <p:spPr>
          <a:xfrm>
            <a:off x="643812" y="363894"/>
            <a:ext cx="334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Definiremos espesor de losa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78258C-1ADB-39BA-D4BD-356288037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5" t="5377" r="28935" b="15365"/>
          <a:stretch/>
        </p:blipFill>
        <p:spPr>
          <a:xfrm>
            <a:off x="3091540" y="1286907"/>
            <a:ext cx="3698132" cy="229533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F9C97E9-3DBE-B82B-129C-113B8494DC75}"/>
              </a:ext>
            </a:extLst>
          </p:cNvPr>
          <p:cNvSpPr txBox="1"/>
          <p:nvPr/>
        </p:nvSpPr>
        <p:spPr>
          <a:xfrm>
            <a:off x="1828800" y="4501662"/>
            <a:ext cx="557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Determinar modulo de elasticidad del concreto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902917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211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1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6E914-0411-8069-C54D-8360B1430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91DC08-4405-C8B7-D822-2C531FD8F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9CAB6F-2F74-E935-EDD8-FBDADB88D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677" y="1690688"/>
            <a:ext cx="8258810" cy="46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C0823E6-5BD4-30DB-104A-F1DA61047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11" y="65314"/>
            <a:ext cx="6284953" cy="580364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079D4F2-2B22-917E-584B-46E62B39BA9A}"/>
              </a:ext>
            </a:extLst>
          </p:cNvPr>
          <p:cNvSpPr txBox="1"/>
          <p:nvPr/>
        </p:nvSpPr>
        <p:spPr>
          <a:xfrm>
            <a:off x="6811347" y="886408"/>
            <a:ext cx="27058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Reduccion</a:t>
            </a:r>
            <a:r>
              <a:rPr lang="es-MX" dirty="0"/>
              <a:t> de inercias, en vigas, losas y columnas, por lo tanto los momentos de inercias para cada caso debe ser?</a:t>
            </a:r>
          </a:p>
          <a:p>
            <a:r>
              <a:rPr lang="es-MX" dirty="0"/>
              <a:t>70% para columnas </a:t>
            </a:r>
          </a:p>
          <a:p>
            <a:r>
              <a:rPr lang="es-MX" dirty="0"/>
              <a:t>35% para vigas</a:t>
            </a:r>
          </a:p>
          <a:p>
            <a:r>
              <a:rPr lang="es-MX" dirty="0"/>
              <a:t>25% para Losas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Reducir los momentos de inercias en los 2 ejes a 0.35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76354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2844890-5BFF-1551-2FFF-BF7EB1111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8" y="181947"/>
            <a:ext cx="7089532" cy="649410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58C7ECE-0040-460B-8DF9-08D1251A3B27}"/>
              </a:ext>
            </a:extLst>
          </p:cNvPr>
          <p:cNvSpPr txBox="1"/>
          <p:nvPr/>
        </p:nvSpPr>
        <p:spPr>
          <a:xfrm>
            <a:off x="7510700" y="202226"/>
            <a:ext cx="41326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Por lo normal el constante torsional se trabaja con 0.15,</a:t>
            </a:r>
          </a:p>
          <a:p>
            <a:r>
              <a:rPr lang="es-MX" dirty="0"/>
              <a:t>Recomendación que ese valor sea 0.15 y es mejor compensar ese valor con una base mas ancha  </a:t>
            </a:r>
          </a:p>
          <a:p>
            <a:endParaRPr lang="es-GT" dirty="0"/>
          </a:p>
          <a:p>
            <a:r>
              <a:rPr lang="es-GT" dirty="0"/>
              <a:t>La viga comienza a tener un mejor comportamiento a </a:t>
            </a:r>
            <a:r>
              <a:rPr lang="es-GT" dirty="0" err="1"/>
              <a:t>torsion</a:t>
            </a:r>
            <a:r>
              <a:rPr lang="es-GT" dirty="0"/>
              <a:t> cuando tiene mas </a:t>
            </a:r>
            <a:r>
              <a:rPr lang="es-GT" dirty="0" err="1"/>
              <a:t>perimetro</a:t>
            </a:r>
            <a:endParaRPr lang="es-GT" dirty="0"/>
          </a:p>
          <a:p>
            <a:endParaRPr lang="es-GT" dirty="0"/>
          </a:p>
          <a:p>
            <a:r>
              <a:rPr lang="es-GT" dirty="0"/>
              <a:t>Si la viga se hace mas ancha cheque  mas rápido  </a:t>
            </a:r>
          </a:p>
          <a:p>
            <a:endParaRPr lang="es-GT" dirty="0"/>
          </a:p>
          <a:p>
            <a:r>
              <a:rPr lang="es-GT" dirty="0"/>
              <a:t>El </a:t>
            </a:r>
            <a:r>
              <a:rPr lang="es-GT" dirty="0" err="1"/>
              <a:t>inge</a:t>
            </a:r>
            <a:r>
              <a:rPr lang="es-GT" dirty="0"/>
              <a:t> tomara como valido .15 y .20 </a:t>
            </a:r>
            <a:endParaRPr lang="es-MX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1825F5C-6085-D980-094C-9ED52902B7CF}"/>
              </a:ext>
            </a:extLst>
          </p:cNvPr>
          <p:cNvSpPr txBox="1"/>
          <p:nvPr/>
        </p:nvSpPr>
        <p:spPr>
          <a:xfrm>
            <a:off x="7609840" y="4304821"/>
            <a:ext cx="4296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La rotación se da cuando: existe una </a:t>
            </a:r>
            <a:r>
              <a:rPr lang="es-MX" dirty="0" err="1"/>
              <a:t>descompensacipon</a:t>
            </a:r>
            <a:r>
              <a:rPr lang="es-MX" dirty="0"/>
              <a:t> de las cargas, tienen mucha carga que genera esa rotación, a veces los voladizos terminan </a:t>
            </a:r>
            <a:r>
              <a:rPr lang="es-MX" dirty="0" err="1"/>
              <a:t>ayudadndo</a:t>
            </a:r>
            <a:r>
              <a:rPr lang="es-MX" dirty="0"/>
              <a:t> a todas las vigas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530317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4603242-1CD0-6EDC-6D82-7C50646D2405}"/>
              </a:ext>
            </a:extLst>
          </p:cNvPr>
          <p:cNvSpPr txBox="1"/>
          <p:nvPr/>
        </p:nvSpPr>
        <p:spPr>
          <a:xfrm>
            <a:off x="7427167" y="914400"/>
            <a:ext cx="386287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Pasasmos</a:t>
            </a:r>
            <a:r>
              <a:rPr lang="es-MX" dirty="0"/>
              <a:t> a la parte de refuerzo :</a:t>
            </a:r>
          </a:p>
          <a:p>
            <a:r>
              <a:rPr lang="es-GT" dirty="0"/>
              <a:t>Como trabajos viga, elegimos momento de viga </a:t>
            </a:r>
          </a:p>
          <a:p>
            <a:endParaRPr lang="es-GT" dirty="0"/>
          </a:p>
          <a:p>
            <a:r>
              <a:rPr lang="es-GT" dirty="0"/>
              <a:t>Refuerzo longitudinal acero grado 60 </a:t>
            </a:r>
          </a:p>
          <a:p>
            <a:r>
              <a:rPr lang="es-GT" dirty="0"/>
              <a:t>Y </a:t>
            </a:r>
            <a:r>
              <a:rPr lang="es-GT" dirty="0" err="1"/>
              <a:t>acerro</a:t>
            </a:r>
            <a:r>
              <a:rPr lang="es-GT" dirty="0"/>
              <a:t> para confinamiento dejamos grado 60</a:t>
            </a:r>
          </a:p>
          <a:p>
            <a:endParaRPr lang="es-GT" dirty="0"/>
          </a:p>
          <a:p>
            <a:r>
              <a:rPr lang="es-GT" dirty="0"/>
              <a:t>Recubrimiento del refuerzo longitudinal al centroide de las varillas</a:t>
            </a:r>
          </a:p>
          <a:p>
            <a:endParaRPr lang="es-GT" dirty="0"/>
          </a:p>
          <a:p>
            <a:r>
              <a:rPr lang="es-GT" dirty="0"/>
              <a:t>Refuerzo transversal tiene que ser igual a 1.5 pulgadas   como mínimo o es igual a 38mm según el código </a:t>
            </a:r>
          </a:p>
          <a:p>
            <a:endParaRPr lang="es-GT" dirty="0"/>
          </a:p>
          <a:p>
            <a:r>
              <a:rPr lang="es-GT" dirty="0"/>
              <a:t>Lo ideal es tomar la varilla mas grande, doblar numero 7 u 8 es complicado, es mejor hacer mas ancha la viga, lo redondeamos a 6cm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E41F69-F559-922F-18BB-32860886F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58" y="662933"/>
            <a:ext cx="6958558" cy="535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8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1B4F87-9041-E16A-274E-2B7BA64BC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13" y="2185422"/>
            <a:ext cx="8869013" cy="354379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FFB08D8-C73F-3146-62BA-F09A7EEC86E9}"/>
              </a:ext>
            </a:extLst>
          </p:cNvPr>
          <p:cNvSpPr txBox="1"/>
          <p:nvPr/>
        </p:nvSpPr>
        <p:spPr>
          <a:xfrm>
            <a:off x="2489200" y="614466"/>
            <a:ext cx="5547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ESTA ES LA RAZON POR LA CUAL SE APROXIMO A 6: </a:t>
            </a:r>
            <a:r>
              <a:rPr lang="es-GT" dirty="0"/>
              <a:t>Refuerzo transversal tiene que ser igual a 1.5 pulgadas   como mínimo o es igual a 38mm según el código </a:t>
            </a:r>
          </a:p>
          <a:p>
            <a:endParaRPr lang="es-GT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711D3A8-1A10-3867-7598-B7B5C2CA26CA}"/>
              </a:ext>
            </a:extLst>
          </p:cNvPr>
          <p:cNvSpPr txBox="1"/>
          <p:nvPr/>
        </p:nvSpPr>
        <p:spPr>
          <a:xfrm>
            <a:off x="2508742" y="169545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/>
              <a:t>r prima o </a:t>
            </a:r>
            <a:r>
              <a:rPr lang="es-GT" dirty="0" err="1"/>
              <a:t>r´es</a:t>
            </a:r>
            <a:r>
              <a:rPr lang="es-GT" dirty="0"/>
              <a:t> recubrimiento a rostro </a:t>
            </a:r>
          </a:p>
        </p:txBody>
      </p:sp>
    </p:spTree>
    <p:extLst>
      <p:ext uri="{BB962C8B-B14F-4D97-AF65-F5344CB8AC3E}">
        <p14:creationId xmlns:p14="http://schemas.microsoft.com/office/powerpoint/2010/main" val="1873103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468AFC7-D914-F76B-FD27-6DE1C9647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60" y="1082387"/>
            <a:ext cx="3810532" cy="31350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44166AF-CBC8-764C-B709-146588517B59}"/>
              </a:ext>
            </a:extLst>
          </p:cNvPr>
          <p:cNvSpPr txBox="1"/>
          <p:nvPr/>
        </p:nvSpPr>
        <p:spPr>
          <a:xfrm>
            <a:off x="6298162" y="942392"/>
            <a:ext cx="49545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Esto lo dejamos en 0 para que sea el programa que me indique cuanto de acero va a requerir mi viga </a:t>
            </a:r>
          </a:p>
          <a:p>
            <a:endParaRPr lang="es-MX" dirty="0"/>
          </a:p>
          <a:p>
            <a:r>
              <a:rPr lang="es-MX" dirty="0"/>
              <a:t>La verificación de columna fuerte, viga débil, es una verificación de CAPACIDAD y no de refuerzo </a:t>
            </a:r>
          </a:p>
          <a:p>
            <a:endParaRPr lang="es-MX" dirty="0"/>
          </a:p>
          <a:p>
            <a:r>
              <a:rPr lang="es-MX" dirty="0"/>
              <a:t>Comportamiento requerido y comportamiento a capacidad, se usa mas en acero </a:t>
            </a:r>
          </a:p>
          <a:p>
            <a:endParaRPr lang="es-MX" dirty="0"/>
          </a:p>
          <a:p>
            <a:r>
              <a:rPr lang="es-MX" dirty="0"/>
              <a:t>Lo que se hace en la verificación es cual elemento va a fallar antes </a:t>
            </a:r>
          </a:p>
          <a:p>
            <a:endParaRPr lang="es-MX" dirty="0"/>
          </a:p>
          <a:p>
            <a:r>
              <a:rPr lang="es-MX" dirty="0"/>
              <a:t>Diseño nominal: se basa en lo que se requiere</a:t>
            </a:r>
          </a:p>
          <a:p>
            <a:r>
              <a:rPr lang="es-MX" dirty="0"/>
              <a:t>Diseño por capacidad se pasa en lo que la viga es capaz de aguantar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974839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1E49E1-7682-EE8E-7AB6-4739E655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490127"/>
            <a:ext cx="6897063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840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2239</TotalTime>
  <Words>847</Words>
  <Application>Microsoft Office PowerPoint</Application>
  <PresentationFormat>Panorámica</PresentationFormat>
  <Paragraphs>102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Tema de Office</vt:lpstr>
      <vt:lpstr>Definir Materiales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Marlon Ivan Carreto Rivera</dc:creator>
  <cp:lastModifiedBy>Ivan</cp:lastModifiedBy>
  <cp:revision>8</cp:revision>
  <dcterms:created xsi:type="dcterms:W3CDTF">2025-05-29T08:07:53Z</dcterms:created>
  <dcterms:modified xsi:type="dcterms:W3CDTF">2025-06-04T21:05:16Z</dcterms:modified>
</cp:coreProperties>
</file>